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x="11430000" cy="14287500"/>
  <p:notesSz cx="6858000" cy="9144000"/>
  <p:embeddedFontLst>
    <p:embeddedFont>
      <p:font typeface="Canva Sans Bold" charset="1" panose="020B0803030501040103"/>
      <p:regular r:id="rId20"/>
    </p:embeddedFont>
    <p:embeddedFont>
      <p:font typeface="Canva Sans" charset="1" panose="020B0503030501040103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http://www.theatriam.com" TargetMode="External" Type="http://schemas.openxmlformats.org/officeDocument/2006/relationships/hyperlink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3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8B6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100765" y="10360654"/>
            <a:ext cx="4186235" cy="2783846"/>
          </a:xfrm>
          <a:custGeom>
            <a:avLst/>
            <a:gdLst/>
            <a:ahLst/>
            <a:cxnLst/>
            <a:rect r="r" b="b" t="t" l="l"/>
            <a:pathLst>
              <a:path h="2783846" w="4186235">
                <a:moveTo>
                  <a:pt x="0" y="0"/>
                </a:moveTo>
                <a:lnTo>
                  <a:pt x="4186235" y="0"/>
                </a:lnTo>
                <a:lnTo>
                  <a:pt x="4186235" y="2783846"/>
                </a:lnTo>
                <a:lnTo>
                  <a:pt x="0" y="27838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0" y="1009650"/>
            <a:ext cx="11430000" cy="65176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360"/>
              </a:lnSpc>
            </a:pPr>
            <a:r>
              <a:rPr lang="en-US" sz="7400" b="true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Drowning in to-</a:t>
            </a:r>
            <a:r>
              <a:rPr lang="en-US" b="true" sz="7400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dos?</a:t>
            </a:r>
          </a:p>
          <a:p>
            <a:pPr algn="ctr">
              <a:lnSpc>
                <a:spcPts val="10360"/>
              </a:lnSpc>
            </a:pPr>
          </a:p>
          <a:p>
            <a:pPr algn="ctr">
              <a:lnSpc>
                <a:spcPts val="10360"/>
              </a:lnSpc>
            </a:pPr>
            <a:r>
              <a:rPr lang="en-US" b="true" sz="7400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Here’s your life raft: </a:t>
            </a:r>
          </a:p>
          <a:p>
            <a:pPr algn="ctr">
              <a:lnSpc>
                <a:spcPts val="10360"/>
              </a:lnSpc>
            </a:pPr>
            <a:r>
              <a:rPr lang="en-US" b="true" sz="7400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25 ways to get things DONE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564317" y="12947514"/>
            <a:ext cx="3932238" cy="786448"/>
          </a:xfrm>
          <a:custGeom>
            <a:avLst/>
            <a:gdLst/>
            <a:ahLst/>
            <a:cxnLst/>
            <a:rect r="r" b="b" t="t" l="l"/>
            <a:pathLst>
              <a:path h="786448" w="3932238">
                <a:moveTo>
                  <a:pt x="0" y="0"/>
                </a:moveTo>
                <a:lnTo>
                  <a:pt x="3932239" y="0"/>
                </a:lnTo>
                <a:lnTo>
                  <a:pt x="3932239" y="786448"/>
                </a:lnTo>
                <a:lnTo>
                  <a:pt x="0" y="7864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0" y="8425227"/>
            <a:ext cx="11430000" cy="40913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119"/>
              </a:lnSpc>
            </a:pPr>
            <a:r>
              <a:rPr lang="en-US" sz="5799" b="true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📌 </a:t>
            </a:r>
            <a:r>
              <a:rPr lang="en-US" b="true" sz="5799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Actionable | Practical | Proven</a:t>
            </a:r>
          </a:p>
          <a:p>
            <a:pPr algn="ctr">
              <a:lnSpc>
                <a:spcPts val="8119"/>
              </a:lnSpc>
            </a:pPr>
          </a:p>
          <a:p>
            <a:pPr algn="ctr">
              <a:lnSpc>
                <a:spcPts val="8119"/>
              </a:lnSpc>
            </a:pPr>
            <a:r>
              <a:rPr lang="en-US" b="true" sz="5799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Start here                                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8B6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538817" y="4479145"/>
            <a:ext cx="10352366" cy="30626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119"/>
              </a:lnSpc>
            </a:pPr>
            <a:r>
              <a:rPr lang="en-US" sz="5799" b="true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💡</a:t>
            </a:r>
            <a:r>
              <a:rPr lang="en-US" b="true" sz="5799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Go from busy to effective</a:t>
            </a:r>
          </a:p>
          <a:p>
            <a:pPr algn="ctr">
              <a:lnSpc>
                <a:spcPts val="8119"/>
              </a:lnSpc>
            </a:pPr>
          </a:p>
          <a:p>
            <a:pPr algn="ctr">
              <a:lnSpc>
                <a:spcPts val="8119"/>
              </a:lnSpc>
            </a:pPr>
          </a:p>
        </p:txBody>
      </p:sp>
      <p:sp>
        <p:nvSpPr>
          <p:cNvPr name="TextBox 3" id="3"/>
          <p:cNvSpPr txBox="true"/>
          <p:nvPr/>
        </p:nvSpPr>
        <p:spPr>
          <a:xfrm rot="0">
            <a:off x="270510" y="6573497"/>
            <a:ext cx="10888981" cy="51200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1252219" indent="-626110" lvl="1">
              <a:lnSpc>
                <a:spcPts val="8119"/>
              </a:lnSpc>
              <a:buFont typeface="Arial"/>
              <a:buChar char="•"/>
            </a:pPr>
            <a:r>
              <a:rPr lang="en-US" b="true" sz="5799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Learn spee</a:t>
            </a:r>
            <a:r>
              <a:rPr lang="en-US" b="true" sz="5799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 reading          </a:t>
            </a:r>
          </a:p>
          <a:p>
            <a:pPr algn="ctr" marL="1252219" indent="-626110" lvl="1">
              <a:lnSpc>
                <a:spcPts val="8119"/>
              </a:lnSpc>
              <a:buFont typeface="Arial"/>
              <a:buChar char="•"/>
            </a:pPr>
            <a:r>
              <a:rPr lang="en-US" b="true" sz="5799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Use productivity tools       </a:t>
            </a:r>
          </a:p>
          <a:p>
            <a:pPr algn="ctr" marL="1252219" indent="-626110" lvl="1">
              <a:lnSpc>
                <a:spcPts val="8119"/>
              </a:lnSpc>
              <a:buFont typeface="Arial"/>
              <a:buChar char="•"/>
            </a:pPr>
            <a:r>
              <a:rPr lang="en-US" b="true" sz="5799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Find a productivity buddy</a:t>
            </a:r>
          </a:p>
          <a:p>
            <a:pPr algn="ctr" marL="1252219" indent="-626110" lvl="1">
              <a:lnSpc>
                <a:spcPts val="8119"/>
              </a:lnSpc>
              <a:buFont typeface="Arial"/>
              <a:buChar char="•"/>
            </a:pPr>
            <a:r>
              <a:rPr lang="en-US" b="true" sz="5799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 </a:t>
            </a:r>
            <a:r>
              <a:rPr lang="en-US" b="true" sz="5799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Reward your wins                 </a:t>
            </a:r>
          </a:p>
          <a:p>
            <a:pPr algn="ctr">
              <a:lnSpc>
                <a:spcPts val="8119"/>
              </a:lnSpc>
            </a:pP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270510" y="12810784"/>
            <a:ext cx="3932238" cy="786448"/>
          </a:xfrm>
          <a:custGeom>
            <a:avLst/>
            <a:gdLst/>
            <a:ahLst/>
            <a:cxnLst/>
            <a:rect r="r" b="b" t="t" l="l"/>
            <a:pathLst>
              <a:path h="786448" w="3932238">
                <a:moveTo>
                  <a:pt x="0" y="0"/>
                </a:moveTo>
                <a:lnTo>
                  <a:pt x="3932238" y="0"/>
                </a:lnTo>
                <a:lnTo>
                  <a:pt x="3932238" y="786448"/>
                </a:lnTo>
                <a:lnTo>
                  <a:pt x="0" y="7864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0" y="1009650"/>
            <a:ext cx="11430000" cy="25742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360"/>
              </a:lnSpc>
            </a:pPr>
            <a:r>
              <a:rPr lang="en-US" sz="7400" b="true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Power Pro</a:t>
            </a:r>
            <a:r>
              <a:rPr lang="en-US" b="true" sz="7400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ductivity Hacks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239744" y="11617302"/>
            <a:ext cx="6950512" cy="19799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20"/>
              </a:lnSpc>
            </a:pPr>
            <a:r>
              <a:rPr lang="en-US" sz="3800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Mom</a:t>
            </a:r>
            <a:r>
              <a:rPr lang="en-US" sz="3800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entum loves consistency</a:t>
            </a:r>
          </a:p>
          <a:p>
            <a:pPr algn="ctr">
              <a:lnSpc>
                <a:spcPts val="5320"/>
              </a:lnSpc>
            </a:pPr>
          </a:p>
          <a:p>
            <a:pPr algn="ctr">
              <a:lnSpc>
                <a:spcPts val="5320"/>
              </a:lnSpc>
            </a:pP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8B6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0" y="6579235"/>
            <a:ext cx="11430000" cy="6148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1252219" indent="-626110" lvl="1">
              <a:lnSpc>
                <a:spcPts val="8119"/>
              </a:lnSpc>
              <a:buFont typeface="Arial"/>
              <a:buChar char="•"/>
            </a:pPr>
            <a:r>
              <a:rPr lang="en-US" b="true" sz="5799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Prioritize sleep, nutrition,</a:t>
            </a:r>
            <a:r>
              <a:rPr lang="en-US" b="true" sz="5799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and exercise</a:t>
            </a:r>
          </a:p>
          <a:p>
            <a:pPr algn="ctr" marL="1252219" indent="-626110" lvl="1">
              <a:lnSpc>
                <a:spcPts val="8119"/>
              </a:lnSpc>
              <a:buFont typeface="Arial"/>
              <a:buChar char="•"/>
            </a:pPr>
            <a:r>
              <a:rPr lang="en-US" b="true" sz="5799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Embrace failure as feedback</a:t>
            </a:r>
          </a:p>
          <a:p>
            <a:pPr algn="ctr" marL="1252219" indent="-626110" lvl="1">
              <a:lnSpc>
                <a:spcPts val="8119"/>
              </a:lnSpc>
              <a:buFont typeface="Arial"/>
              <a:buChar char="•"/>
            </a:pPr>
            <a:r>
              <a:rPr lang="en-US" b="true" sz="5799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Keep learning, keep leveling up</a:t>
            </a:r>
          </a:p>
          <a:p>
            <a:pPr algn="ctr">
              <a:lnSpc>
                <a:spcPts val="8119"/>
              </a:lnSpc>
            </a:pP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249064" y="13144500"/>
            <a:ext cx="3843962" cy="768792"/>
          </a:xfrm>
          <a:custGeom>
            <a:avLst/>
            <a:gdLst/>
            <a:ahLst/>
            <a:cxnLst/>
            <a:rect r="r" b="b" t="t" l="l"/>
            <a:pathLst>
              <a:path h="768792" w="3843962">
                <a:moveTo>
                  <a:pt x="0" y="0"/>
                </a:moveTo>
                <a:lnTo>
                  <a:pt x="3843962" y="0"/>
                </a:lnTo>
                <a:lnTo>
                  <a:pt x="3843962" y="768792"/>
                </a:lnTo>
                <a:lnTo>
                  <a:pt x="0" y="76879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532162" y="1009650"/>
            <a:ext cx="6365677" cy="12598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360"/>
              </a:lnSpc>
            </a:pPr>
            <a:r>
              <a:rPr lang="en-US" sz="7400" b="true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Keep</a:t>
            </a:r>
            <a:r>
              <a:rPr lang="en-US" b="true" sz="7400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Growing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0" y="3480741"/>
            <a:ext cx="11430000" cy="20339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119"/>
              </a:lnSpc>
            </a:pPr>
            <a:r>
              <a:rPr lang="en-US" sz="5799" b="true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📈 Long-term</a:t>
            </a:r>
            <a:r>
              <a:rPr lang="en-US" b="true" sz="5799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growth = daily habits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171045" y="12307570"/>
            <a:ext cx="7087910" cy="19799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20"/>
              </a:lnSpc>
            </a:pPr>
            <a:r>
              <a:rPr lang="en-US" sz="3800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Buil</a:t>
            </a:r>
            <a:r>
              <a:rPr lang="en-US" sz="3800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d a life, not just a to-do list</a:t>
            </a:r>
          </a:p>
          <a:p>
            <a:pPr algn="ctr">
              <a:lnSpc>
                <a:spcPts val="5320"/>
              </a:lnSpc>
            </a:pPr>
          </a:p>
          <a:p>
            <a:pPr algn="ctr">
              <a:lnSpc>
                <a:spcPts val="5320"/>
              </a:lnSpc>
            </a:pP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8B6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021264" y="6064885"/>
            <a:ext cx="7387471" cy="20339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119"/>
              </a:lnSpc>
            </a:pPr>
            <a:r>
              <a:rPr lang="en-US" sz="5799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Pick</a:t>
            </a:r>
            <a:r>
              <a:rPr lang="en-US" sz="5799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 a few strategies.</a:t>
            </a:r>
          </a:p>
          <a:p>
            <a:pPr algn="ctr">
              <a:lnSpc>
                <a:spcPts val="8119"/>
              </a:lnSpc>
            </a:pPr>
            <a:r>
              <a:rPr lang="en-US" sz="5799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Stick with them.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143000" y="12358052"/>
            <a:ext cx="3932238" cy="786448"/>
          </a:xfrm>
          <a:custGeom>
            <a:avLst/>
            <a:gdLst/>
            <a:ahLst/>
            <a:cxnLst/>
            <a:rect r="r" b="b" t="t" l="l"/>
            <a:pathLst>
              <a:path h="786448" w="3932238">
                <a:moveTo>
                  <a:pt x="0" y="0"/>
                </a:moveTo>
                <a:lnTo>
                  <a:pt x="3932238" y="0"/>
                </a:lnTo>
                <a:lnTo>
                  <a:pt x="3932238" y="786448"/>
                </a:lnTo>
                <a:lnTo>
                  <a:pt x="0" y="7864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459176" y="1009650"/>
            <a:ext cx="6511647" cy="12598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360"/>
              </a:lnSpc>
            </a:pPr>
            <a:r>
              <a:rPr lang="en-US" b="true" sz="7400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Final Thought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731401" y="3681569"/>
            <a:ext cx="9967199" cy="1005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119"/>
              </a:lnSpc>
            </a:pPr>
            <a:r>
              <a:rPr lang="en-US" sz="5799" b="true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Consistency</a:t>
            </a:r>
            <a:r>
              <a:rPr lang="en-US" b="true" sz="5799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beats intensity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58795" y="9508490"/>
            <a:ext cx="10712410" cy="1005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119"/>
              </a:lnSpc>
            </a:pPr>
            <a:r>
              <a:rPr lang="en-US" sz="5799" b="true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</a:t>
            </a:r>
            <a:r>
              <a:rPr lang="en-US" b="true" sz="5799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atch your productivity soar.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8B6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57698" y="12515513"/>
            <a:ext cx="4119825" cy="823965"/>
          </a:xfrm>
          <a:custGeom>
            <a:avLst/>
            <a:gdLst/>
            <a:ahLst/>
            <a:cxnLst/>
            <a:rect r="r" b="b" t="t" l="l"/>
            <a:pathLst>
              <a:path h="823965" w="4119825">
                <a:moveTo>
                  <a:pt x="0" y="0"/>
                </a:moveTo>
                <a:lnTo>
                  <a:pt x="4119826" y="0"/>
                </a:lnTo>
                <a:lnTo>
                  <a:pt x="4119826" y="823965"/>
                </a:lnTo>
                <a:lnTo>
                  <a:pt x="0" y="82396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143000" y="1208619"/>
            <a:ext cx="9020889" cy="12598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360"/>
              </a:lnSpc>
            </a:pPr>
            <a:r>
              <a:rPr lang="en-US" sz="7400" b="true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Call-to-</a:t>
            </a:r>
            <a:r>
              <a:rPr lang="en-US" b="true" sz="7400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Action Slide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266111" y="3286541"/>
            <a:ext cx="9020889" cy="1005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119"/>
              </a:lnSpc>
            </a:pPr>
            <a:r>
              <a:rPr lang="en-US" sz="5799" b="true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Upwar</a:t>
            </a:r>
            <a:r>
              <a:rPr lang="en-US" b="true" sz="5799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ds and forwards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429583" y="5109845"/>
            <a:ext cx="8447723" cy="20339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119"/>
              </a:lnSpc>
            </a:pPr>
            <a:r>
              <a:rPr lang="en-US" sz="5799" b="true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— Si</a:t>
            </a:r>
            <a:r>
              <a:rPr lang="en-US" b="true" sz="5799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dney Pretorius</a:t>
            </a:r>
          </a:p>
          <a:p>
            <a:pPr algn="ctr">
              <a:lnSpc>
                <a:spcPts val="8119"/>
              </a:lnSpc>
            </a:pPr>
            <a:r>
              <a:rPr lang="en-US" b="true" sz="5799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📍 </a:t>
            </a:r>
            <a:r>
              <a:rPr lang="en-US" b="true" sz="5799" u="sng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  <a:hlinkClick r:id="rId3" tooltip="http://www.theatriam.com"/>
              </a:rPr>
              <a:t>www.theatriam.com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7962900"/>
            <a:ext cx="11430000" cy="40913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119"/>
              </a:lnSpc>
            </a:pPr>
            <a:r>
              <a:rPr lang="en-US" sz="5799" b="true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✅</a:t>
            </a:r>
            <a:r>
              <a:rPr lang="en-US" b="true" sz="5799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Save this carousel</a:t>
            </a:r>
          </a:p>
          <a:p>
            <a:pPr algn="ctr">
              <a:lnSpc>
                <a:spcPts val="8119"/>
              </a:lnSpc>
            </a:pPr>
            <a:r>
              <a:rPr lang="en-US" b="true" sz="5799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    ✅ Try one strategy TODAY</a:t>
            </a:r>
          </a:p>
          <a:p>
            <a:pPr algn="ctr">
              <a:lnSpc>
                <a:spcPts val="8119"/>
              </a:lnSpc>
            </a:pPr>
            <a:r>
              <a:rPr lang="en-US" b="true" sz="5799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✅ Share with someone who needs a boost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8B6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467949" y="4065445"/>
            <a:ext cx="7666541" cy="10222055"/>
          </a:xfrm>
          <a:custGeom>
            <a:avLst/>
            <a:gdLst/>
            <a:ahLst/>
            <a:cxnLst/>
            <a:rect r="r" b="b" t="t" l="l"/>
            <a:pathLst>
              <a:path h="10222055" w="7666541">
                <a:moveTo>
                  <a:pt x="0" y="0"/>
                </a:moveTo>
                <a:lnTo>
                  <a:pt x="7666541" y="0"/>
                </a:lnTo>
                <a:lnTo>
                  <a:pt x="7666541" y="10222055"/>
                </a:lnTo>
                <a:lnTo>
                  <a:pt x="0" y="102220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143000" y="11799924"/>
            <a:ext cx="3932238" cy="786448"/>
          </a:xfrm>
          <a:custGeom>
            <a:avLst/>
            <a:gdLst/>
            <a:ahLst/>
            <a:cxnLst/>
            <a:rect r="r" b="b" t="t" l="l"/>
            <a:pathLst>
              <a:path h="786448" w="3932238">
                <a:moveTo>
                  <a:pt x="0" y="0"/>
                </a:moveTo>
                <a:lnTo>
                  <a:pt x="3932238" y="0"/>
                </a:lnTo>
                <a:lnTo>
                  <a:pt x="3932238" y="786448"/>
                </a:lnTo>
                <a:lnTo>
                  <a:pt x="0" y="7864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0" y="1019175"/>
            <a:ext cx="11430000" cy="33070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819"/>
              </a:lnSpc>
            </a:pPr>
            <a:r>
              <a:rPr lang="en-US" sz="6299" b="true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Follow and Share</a:t>
            </a:r>
            <a:r>
              <a:rPr lang="en-US" sz="6299" b="true">
                <a:solidFill>
                  <a:srgbClr val="27292B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Sidney Pretorius</a:t>
            </a:r>
            <a:r>
              <a:rPr lang="en-US" sz="6299" b="true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for more Content like this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143000" y="10741622"/>
            <a:ext cx="3856672" cy="646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20"/>
              </a:lnSpc>
            </a:pPr>
            <a:r>
              <a:rPr lang="en-US" sz="3800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Sidney Pretorius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8B6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0" y="6579235"/>
            <a:ext cx="11430000" cy="30626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119"/>
              </a:lnSpc>
            </a:pPr>
            <a:r>
              <a:rPr lang="en-US" sz="5799" b="true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If this soun</a:t>
            </a:r>
            <a:r>
              <a:rPr lang="en-US" b="true" sz="5799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ds like your day...</a:t>
            </a:r>
          </a:p>
          <a:p>
            <a:pPr algn="ctr">
              <a:lnSpc>
                <a:spcPts val="8119"/>
              </a:lnSpc>
            </a:pPr>
            <a:r>
              <a:rPr lang="en-US" b="true" sz="5799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You’re not alone. But it doesn’t have to stay this way.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593007" y="12358052"/>
            <a:ext cx="3932238" cy="786448"/>
          </a:xfrm>
          <a:custGeom>
            <a:avLst/>
            <a:gdLst/>
            <a:ahLst/>
            <a:cxnLst/>
            <a:rect r="r" b="b" t="t" l="l"/>
            <a:pathLst>
              <a:path h="786448" w="3932238">
                <a:moveTo>
                  <a:pt x="0" y="0"/>
                </a:moveTo>
                <a:lnTo>
                  <a:pt x="3932239" y="0"/>
                </a:lnTo>
                <a:lnTo>
                  <a:pt x="3932239" y="786448"/>
                </a:lnTo>
                <a:lnTo>
                  <a:pt x="0" y="7864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0" y="1009650"/>
            <a:ext cx="11430000" cy="38887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360"/>
              </a:lnSpc>
            </a:pPr>
            <a:r>
              <a:rPr lang="en-US" sz="7400" b="true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Overwhelme</a:t>
            </a:r>
            <a:r>
              <a:rPr lang="en-US" b="true" sz="7400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d. Distracted. Unproductive.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8B6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93007" y="12947514"/>
            <a:ext cx="3694996" cy="738999"/>
          </a:xfrm>
          <a:custGeom>
            <a:avLst/>
            <a:gdLst/>
            <a:ahLst/>
            <a:cxnLst/>
            <a:rect r="r" b="b" t="t" l="l"/>
            <a:pathLst>
              <a:path h="738999" w="3694996">
                <a:moveTo>
                  <a:pt x="0" y="0"/>
                </a:moveTo>
                <a:lnTo>
                  <a:pt x="3694996" y="0"/>
                </a:lnTo>
                <a:lnTo>
                  <a:pt x="3694996" y="738999"/>
                </a:lnTo>
                <a:lnTo>
                  <a:pt x="0" y="738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0" y="1009650"/>
            <a:ext cx="11430000" cy="25742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360"/>
              </a:lnSpc>
            </a:pPr>
            <a:r>
              <a:rPr lang="en-US" sz="7400" b="true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Your pro</a:t>
            </a:r>
            <a:r>
              <a:rPr lang="en-US" b="true" sz="7400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ductivity breakthrough starts now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0" y="5109845"/>
            <a:ext cx="11430000" cy="20339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119"/>
              </a:lnSpc>
            </a:pPr>
            <a:r>
              <a:rPr lang="en-US" sz="5799" b="true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Here</a:t>
            </a:r>
            <a:r>
              <a:rPr lang="en-US" b="true" sz="5799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are 25 strategies to help you: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777591" y="8667750"/>
            <a:ext cx="7243643" cy="30626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119"/>
              </a:lnSpc>
            </a:pPr>
            <a:r>
              <a:rPr lang="en-US" sz="5799" b="true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✅</a:t>
            </a:r>
            <a:r>
              <a:rPr lang="en-US" b="true" sz="5799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Maximize time     </a:t>
            </a:r>
          </a:p>
          <a:p>
            <a:pPr algn="ctr">
              <a:lnSpc>
                <a:spcPts val="8119"/>
              </a:lnSpc>
            </a:pPr>
            <a:r>
              <a:rPr lang="en-US" b="true" sz="5799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✅ Stay focused       </a:t>
            </a:r>
          </a:p>
          <a:p>
            <a:pPr algn="ctr">
              <a:lnSpc>
                <a:spcPts val="8119"/>
              </a:lnSpc>
            </a:pPr>
            <a:r>
              <a:rPr lang="en-US" b="true" sz="5799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✅ Crush your goals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8B6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0" y="6579235"/>
            <a:ext cx="11430000" cy="51200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1252219" indent="-626110" lvl="1">
              <a:lnSpc>
                <a:spcPts val="8119"/>
              </a:lnSpc>
              <a:buFont typeface="Arial"/>
              <a:buChar char="•"/>
            </a:pPr>
            <a:r>
              <a:rPr lang="en-US" b="true" sz="5799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Use</a:t>
            </a:r>
            <a:r>
              <a:rPr lang="en-US" b="true" sz="5799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the 2-Minute Rule         </a:t>
            </a:r>
          </a:p>
          <a:p>
            <a:pPr algn="ctr" marL="1252219" indent="-626110" lvl="1">
              <a:lnSpc>
                <a:spcPts val="8119"/>
              </a:lnSpc>
              <a:buFont typeface="Arial"/>
              <a:buChar char="•"/>
            </a:pPr>
            <a:r>
              <a:rPr lang="en-US" b="true" sz="5799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Batch similar tasks               </a:t>
            </a:r>
          </a:p>
          <a:p>
            <a:pPr algn="ctr" marL="1252219" indent="-626110" lvl="1">
              <a:lnSpc>
                <a:spcPts val="8119"/>
              </a:lnSpc>
              <a:buFont typeface="Arial"/>
              <a:buChar char="•"/>
            </a:pPr>
            <a:r>
              <a:rPr lang="en-US" b="true" sz="5799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Work in Pomodoro's (25/5 rule)</a:t>
            </a:r>
          </a:p>
          <a:p>
            <a:pPr algn="ctr">
              <a:lnSpc>
                <a:spcPts val="8119"/>
              </a:lnSpc>
            </a:pP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0" y="13144500"/>
            <a:ext cx="3932238" cy="786448"/>
          </a:xfrm>
          <a:custGeom>
            <a:avLst/>
            <a:gdLst/>
            <a:ahLst/>
            <a:cxnLst/>
            <a:rect r="r" b="b" t="t" l="l"/>
            <a:pathLst>
              <a:path h="786448" w="3932238">
                <a:moveTo>
                  <a:pt x="0" y="0"/>
                </a:moveTo>
                <a:lnTo>
                  <a:pt x="3932238" y="0"/>
                </a:lnTo>
                <a:lnTo>
                  <a:pt x="3932238" y="786448"/>
                </a:lnTo>
                <a:lnTo>
                  <a:pt x="0" y="7864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3189327" y="1009650"/>
            <a:ext cx="5051346" cy="12598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360"/>
              </a:lnSpc>
            </a:pPr>
            <a:r>
              <a:rPr lang="en-US" sz="7400" b="true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Quick</a:t>
            </a:r>
            <a:r>
              <a:rPr lang="en-US" b="true" sz="7400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Wins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02895" y="3050395"/>
            <a:ext cx="10824210" cy="1005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119"/>
              </a:lnSpc>
            </a:pPr>
            <a:r>
              <a:rPr lang="en-US" sz="5799" b="true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🚀</a:t>
            </a:r>
            <a:r>
              <a:rPr lang="en-US" b="true" sz="5799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Start with these quick wins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721828" y="11803143"/>
            <a:ext cx="5986343" cy="646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20"/>
              </a:lnSpc>
            </a:pPr>
            <a:r>
              <a:rPr lang="en-US" sz="3800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Sm</a:t>
            </a:r>
            <a:r>
              <a:rPr lang="en-US" sz="3800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all tweaks → big results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8B6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20040" y="13349171"/>
            <a:ext cx="3595685" cy="719137"/>
          </a:xfrm>
          <a:custGeom>
            <a:avLst/>
            <a:gdLst/>
            <a:ahLst/>
            <a:cxnLst/>
            <a:rect r="r" b="b" t="t" l="l"/>
            <a:pathLst>
              <a:path h="719137" w="3595685">
                <a:moveTo>
                  <a:pt x="0" y="0"/>
                </a:moveTo>
                <a:lnTo>
                  <a:pt x="3595686" y="0"/>
                </a:lnTo>
                <a:lnTo>
                  <a:pt x="3595686" y="719137"/>
                </a:lnTo>
                <a:lnTo>
                  <a:pt x="0" y="7191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0" y="1009650"/>
            <a:ext cx="11430000" cy="25742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360"/>
              </a:lnSpc>
            </a:pPr>
            <a:r>
              <a:rPr lang="en-US" sz="7400" b="true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Sm</a:t>
            </a:r>
            <a:r>
              <a:rPr lang="en-US" b="true" sz="7400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all tweaks → big results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0" y="4542262"/>
            <a:ext cx="11430000" cy="20339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119"/>
              </a:lnSpc>
            </a:pPr>
            <a:r>
              <a:rPr lang="en-US" sz="5799" b="true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🧠</a:t>
            </a:r>
            <a:r>
              <a:rPr lang="en-US" b="true" sz="5799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Strategic planning = laser focus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0" y="7538192"/>
            <a:ext cx="11430000" cy="51200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1252219" indent="-626110" lvl="1">
              <a:lnSpc>
                <a:spcPts val="8119"/>
              </a:lnSpc>
              <a:buFont typeface="Arial"/>
              <a:buChar char="•"/>
            </a:pPr>
            <a:r>
              <a:rPr lang="en-US" b="true" sz="5799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Set </a:t>
            </a:r>
            <a:r>
              <a:rPr lang="en-US" b="true" sz="5799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SM</a:t>
            </a:r>
            <a:r>
              <a:rPr lang="en-US" b="true" sz="5799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ART goals</a:t>
            </a:r>
          </a:p>
          <a:p>
            <a:pPr algn="ctr" marL="1252219" indent="-626110" lvl="1">
              <a:lnSpc>
                <a:spcPts val="8119"/>
              </a:lnSpc>
              <a:buFont typeface="Arial"/>
              <a:buChar char="•"/>
            </a:pPr>
            <a:r>
              <a:rPr lang="en-US" b="true" sz="5799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Plan tomorrow tonight</a:t>
            </a:r>
          </a:p>
          <a:p>
            <a:pPr algn="ctr" marL="1252219" indent="-626110" lvl="1">
              <a:lnSpc>
                <a:spcPts val="8119"/>
              </a:lnSpc>
              <a:buFont typeface="Arial"/>
              <a:buChar char="•"/>
            </a:pPr>
            <a:r>
              <a:rPr lang="en-US" b="true" sz="5799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Create a solid morning           routine        </a:t>
            </a:r>
          </a:p>
          <a:p>
            <a:pPr algn="ctr">
              <a:lnSpc>
                <a:spcPts val="8119"/>
              </a:lnSpc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2998351" y="12296882"/>
            <a:ext cx="5433298" cy="646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20"/>
              </a:lnSpc>
            </a:pPr>
            <a:r>
              <a:rPr lang="en-US" sz="3800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S</a:t>
            </a:r>
            <a:r>
              <a:rPr lang="en-US" sz="3800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tructure fuels success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8B6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525006" y="6579235"/>
            <a:ext cx="10379989" cy="40913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1252219" indent="-626110" lvl="1">
              <a:lnSpc>
                <a:spcPts val="8119"/>
              </a:lnSpc>
              <a:buFont typeface="Arial"/>
              <a:buChar char="•"/>
            </a:pPr>
            <a:r>
              <a:rPr lang="en-US" b="true" sz="5799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Cle</a:t>
            </a:r>
            <a:r>
              <a:rPr lang="en-US" b="true" sz="5799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an your workspace       </a:t>
            </a:r>
          </a:p>
          <a:p>
            <a:pPr algn="ctr" marL="1252219" indent="-626110" lvl="1">
              <a:lnSpc>
                <a:spcPts val="8119"/>
              </a:lnSpc>
              <a:buFont typeface="Arial"/>
              <a:buChar char="•"/>
            </a:pPr>
            <a:r>
              <a:rPr lang="en-US" b="true" sz="5799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Use checklists                       </a:t>
            </a:r>
          </a:p>
          <a:p>
            <a:pPr algn="ctr" marL="1252219" indent="-626110" lvl="1">
              <a:lnSpc>
                <a:spcPts val="8119"/>
              </a:lnSpc>
              <a:buFont typeface="Arial"/>
              <a:buChar char="•"/>
            </a:pPr>
            <a:r>
              <a:rPr lang="en-US" b="true" sz="5799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Limit social media scrolls</a:t>
            </a:r>
          </a:p>
          <a:p>
            <a:pPr algn="ctr">
              <a:lnSpc>
                <a:spcPts val="8119"/>
              </a:lnSpc>
            </a:pP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475966" y="12743000"/>
            <a:ext cx="4014997" cy="802999"/>
          </a:xfrm>
          <a:custGeom>
            <a:avLst/>
            <a:gdLst/>
            <a:ahLst/>
            <a:cxnLst/>
            <a:rect r="r" b="b" t="t" l="l"/>
            <a:pathLst>
              <a:path h="802999" w="4014997">
                <a:moveTo>
                  <a:pt x="0" y="0"/>
                </a:moveTo>
                <a:lnTo>
                  <a:pt x="4014998" y="0"/>
                </a:lnTo>
                <a:lnTo>
                  <a:pt x="4014998" y="803000"/>
                </a:lnTo>
                <a:lnTo>
                  <a:pt x="0" y="803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875949" y="1009650"/>
            <a:ext cx="7678103" cy="12598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360"/>
              </a:lnSpc>
            </a:pPr>
            <a:r>
              <a:rPr lang="en-US" sz="7400" b="true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Cle</a:t>
            </a:r>
            <a:r>
              <a:rPr lang="en-US" b="true" sz="7400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ar the Clutter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0" y="3308602"/>
            <a:ext cx="11311890" cy="1005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119"/>
              </a:lnSpc>
            </a:pPr>
            <a:r>
              <a:rPr lang="en-US" sz="5799" b="true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🧹</a:t>
            </a:r>
            <a:r>
              <a:rPr lang="en-US" b="true" sz="5799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Declutter your space + mind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483465" y="11756390"/>
            <a:ext cx="6344960" cy="646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20"/>
              </a:lnSpc>
            </a:pPr>
            <a:r>
              <a:rPr lang="en-US" sz="3800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Clear</a:t>
            </a:r>
            <a:r>
              <a:rPr lang="en-US" sz="3800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 space = clear thinking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8B6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46804" y="6579235"/>
            <a:ext cx="11136392" cy="40913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1252219" indent="-626110" lvl="1">
              <a:lnSpc>
                <a:spcPts val="8119"/>
              </a:lnSpc>
              <a:buFont typeface="Arial"/>
              <a:buChar char="•"/>
            </a:pPr>
            <a:r>
              <a:rPr lang="en-US" b="true" sz="5799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Use</a:t>
            </a:r>
            <a:r>
              <a:rPr lang="en-US" b="true" sz="5799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the Eisenhower Matrix </a:t>
            </a:r>
          </a:p>
          <a:p>
            <a:pPr algn="ctr" marL="1252219" indent="-626110" lvl="1">
              <a:lnSpc>
                <a:spcPts val="8119"/>
              </a:lnSpc>
              <a:buFont typeface="Arial"/>
              <a:buChar char="•"/>
            </a:pPr>
            <a:r>
              <a:rPr lang="en-US" b="true" sz="5799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Set meeting time limits         </a:t>
            </a:r>
          </a:p>
          <a:p>
            <a:pPr algn="ctr" marL="1252219" indent="-626110" lvl="1">
              <a:lnSpc>
                <a:spcPts val="8119"/>
              </a:lnSpc>
              <a:buFont typeface="Arial"/>
              <a:buChar char="•"/>
            </a:pPr>
            <a:r>
              <a:rPr lang="en-US" b="true" sz="5799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Say no more often                   </a:t>
            </a:r>
          </a:p>
          <a:p>
            <a:pPr algn="ctr">
              <a:lnSpc>
                <a:spcPts val="8119"/>
              </a:lnSpc>
            </a:pP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0" y="12751276"/>
            <a:ext cx="3932238" cy="786448"/>
          </a:xfrm>
          <a:custGeom>
            <a:avLst/>
            <a:gdLst/>
            <a:ahLst/>
            <a:cxnLst/>
            <a:rect r="r" b="b" t="t" l="l"/>
            <a:pathLst>
              <a:path h="786448" w="3932238">
                <a:moveTo>
                  <a:pt x="0" y="0"/>
                </a:moveTo>
                <a:lnTo>
                  <a:pt x="3932238" y="0"/>
                </a:lnTo>
                <a:lnTo>
                  <a:pt x="3932238" y="786448"/>
                </a:lnTo>
                <a:lnTo>
                  <a:pt x="0" y="7864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79142" y="1009650"/>
            <a:ext cx="10871717" cy="12598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360"/>
              </a:lnSpc>
            </a:pPr>
            <a:r>
              <a:rPr lang="en-US" sz="7400" b="true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Prioritize</a:t>
            </a:r>
            <a:r>
              <a:rPr lang="en-US" b="true" sz="7400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What Matters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680501" y="3767639"/>
            <a:ext cx="10068997" cy="1005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119"/>
              </a:lnSpc>
            </a:pPr>
            <a:r>
              <a:rPr lang="en-US" sz="5799" b="true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🎯</a:t>
            </a:r>
            <a:r>
              <a:rPr lang="en-US" b="true" sz="5799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Focus on the right things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691699" y="11164570"/>
            <a:ext cx="8046601" cy="19799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20"/>
              </a:lnSpc>
            </a:pPr>
            <a:r>
              <a:rPr lang="en-US" sz="3800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Not</a:t>
            </a:r>
            <a:r>
              <a:rPr lang="en-US" sz="3800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 everything deserves your time</a:t>
            </a:r>
          </a:p>
          <a:p>
            <a:pPr algn="ctr">
              <a:lnSpc>
                <a:spcPts val="5320"/>
              </a:lnSpc>
            </a:pPr>
          </a:p>
          <a:p>
            <a:pPr algn="ctr">
              <a:lnSpc>
                <a:spcPts val="5320"/>
              </a:lnSpc>
            </a:pP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8B6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0" y="3052445"/>
            <a:ext cx="11430000" cy="40913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119"/>
              </a:lnSpc>
            </a:pPr>
            <a:r>
              <a:rPr lang="en-US" sz="5799" b="true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⏳</a:t>
            </a:r>
            <a:r>
              <a:rPr lang="en-US" b="true" sz="5799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Own your hours before they own you</a:t>
            </a:r>
          </a:p>
          <a:p>
            <a:pPr algn="ctr">
              <a:lnSpc>
                <a:spcPts val="8119"/>
              </a:lnSpc>
            </a:pPr>
          </a:p>
          <a:p>
            <a:pPr algn="ctr">
              <a:lnSpc>
                <a:spcPts val="8119"/>
              </a:lnSpc>
            </a:pPr>
          </a:p>
        </p:txBody>
      </p:sp>
      <p:sp>
        <p:nvSpPr>
          <p:cNvPr name="TextBox 3" id="3"/>
          <p:cNvSpPr txBox="true"/>
          <p:nvPr/>
        </p:nvSpPr>
        <p:spPr>
          <a:xfrm rot="0">
            <a:off x="0" y="6579235"/>
            <a:ext cx="11430000" cy="51200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1252219" indent="-626110" lvl="1">
              <a:lnSpc>
                <a:spcPts val="8119"/>
              </a:lnSpc>
              <a:buFont typeface="Arial"/>
              <a:buChar char="•"/>
            </a:pPr>
            <a:r>
              <a:rPr lang="en-US" b="true" sz="5799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        Use</a:t>
            </a:r>
            <a:r>
              <a:rPr lang="en-US" b="true" sz="5799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email filters              </a:t>
            </a:r>
          </a:p>
          <a:p>
            <a:pPr algn="ctr" marL="1252219" indent="-626110" lvl="1">
              <a:lnSpc>
                <a:spcPts val="8119"/>
              </a:lnSpc>
              <a:buFont typeface="Arial"/>
              <a:buChar char="•"/>
            </a:pPr>
            <a:r>
              <a:rPr lang="en-US" b="true" sz="5799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Establish work/life                    boundaries            </a:t>
            </a:r>
          </a:p>
          <a:p>
            <a:pPr algn="ctr" marL="1252219" indent="-626110" lvl="1">
              <a:lnSpc>
                <a:spcPts val="8119"/>
              </a:lnSpc>
              <a:buFont typeface="Arial"/>
              <a:buChar char="•"/>
            </a:pPr>
            <a:r>
              <a:rPr lang="en-US" b="true" sz="5799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         </a:t>
            </a:r>
            <a:r>
              <a:rPr lang="en-US" b="true" sz="5799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Block distractions           </a:t>
            </a:r>
          </a:p>
          <a:p>
            <a:pPr algn="ctr">
              <a:lnSpc>
                <a:spcPts val="8119"/>
              </a:lnSpc>
            </a:pP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420869" y="13144500"/>
            <a:ext cx="3932238" cy="786448"/>
          </a:xfrm>
          <a:custGeom>
            <a:avLst/>
            <a:gdLst/>
            <a:ahLst/>
            <a:cxnLst/>
            <a:rect r="r" b="b" t="t" l="l"/>
            <a:pathLst>
              <a:path h="786448" w="3932238">
                <a:moveTo>
                  <a:pt x="0" y="0"/>
                </a:moveTo>
                <a:lnTo>
                  <a:pt x="3932238" y="0"/>
                </a:lnTo>
                <a:lnTo>
                  <a:pt x="3932238" y="786448"/>
                </a:lnTo>
                <a:lnTo>
                  <a:pt x="0" y="7864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524893" y="1009650"/>
            <a:ext cx="8380214" cy="12598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360"/>
              </a:lnSpc>
            </a:pPr>
            <a:r>
              <a:rPr lang="en-US" sz="7400" b="true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Control</a:t>
            </a:r>
            <a:r>
              <a:rPr lang="en-US" b="true" sz="7400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Your Time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858393" y="12060555"/>
            <a:ext cx="5713214" cy="646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20"/>
              </a:lnSpc>
            </a:pPr>
            <a:r>
              <a:rPr lang="en-US" sz="3800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T</a:t>
            </a:r>
            <a:r>
              <a:rPr lang="en-US" sz="3800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ime isn’t lost—it’s taken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8B6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928985" y="3895723"/>
            <a:ext cx="9572030" cy="40913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119"/>
              </a:lnSpc>
            </a:pPr>
            <a:r>
              <a:rPr lang="en-US" sz="5799" b="true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🧘 Focus</a:t>
            </a:r>
            <a:r>
              <a:rPr lang="en-US" b="true" sz="5799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starts from within</a:t>
            </a:r>
          </a:p>
          <a:p>
            <a:pPr algn="ctr">
              <a:lnSpc>
                <a:spcPts val="8119"/>
              </a:lnSpc>
            </a:pPr>
          </a:p>
          <a:p>
            <a:pPr algn="ctr">
              <a:lnSpc>
                <a:spcPts val="8119"/>
              </a:lnSpc>
            </a:pPr>
          </a:p>
        </p:txBody>
      </p:sp>
      <p:sp>
        <p:nvSpPr>
          <p:cNvPr name="TextBox 3" id="3"/>
          <p:cNvSpPr txBox="true"/>
          <p:nvPr/>
        </p:nvSpPr>
        <p:spPr>
          <a:xfrm rot="0">
            <a:off x="224314" y="6579235"/>
            <a:ext cx="10981373" cy="40913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1252219" indent="-626110" lvl="1">
              <a:lnSpc>
                <a:spcPts val="8119"/>
              </a:lnSpc>
              <a:buFont typeface="Arial"/>
              <a:buChar char="•"/>
            </a:pPr>
            <a:r>
              <a:rPr lang="en-US" b="true" sz="5799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Practice min</a:t>
            </a:r>
            <a:r>
              <a:rPr lang="en-US" b="true" sz="5799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dfulness           </a:t>
            </a:r>
          </a:p>
          <a:p>
            <a:pPr algn="ctr" marL="1252219" indent="-626110" lvl="1">
              <a:lnSpc>
                <a:spcPts val="8119"/>
              </a:lnSpc>
              <a:buFont typeface="Arial"/>
              <a:buChar char="•"/>
            </a:pPr>
            <a:r>
              <a:rPr lang="en-US" b="true" sz="5799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Embrace a growth mindset</a:t>
            </a:r>
          </a:p>
          <a:p>
            <a:pPr algn="ctr" marL="1252219" indent="-626110" lvl="1">
              <a:lnSpc>
                <a:spcPts val="8119"/>
              </a:lnSpc>
              <a:buFont typeface="Arial"/>
              <a:buChar char="•"/>
            </a:pPr>
            <a:r>
              <a:rPr lang="en-US" b="true" sz="5799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b="true" sz="5799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Visualize your success         </a:t>
            </a:r>
          </a:p>
          <a:p>
            <a:pPr algn="ctr">
              <a:lnSpc>
                <a:spcPts val="8119"/>
              </a:lnSpc>
            </a:pP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928985" y="12751276"/>
            <a:ext cx="3932238" cy="786448"/>
          </a:xfrm>
          <a:custGeom>
            <a:avLst/>
            <a:gdLst/>
            <a:ahLst/>
            <a:cxnLst/>
            <a:rect r="r" b="b" t="t" l="l"/>
            <a:pathLst>
              <a:path h="786448" w="3932238">
                <a:moveTo>
                  <a:pt x="0" y="0"/>
                </a:moveTo>
                <a:lnTo>
                  <a:pt x="3932239" y="0"/>
                </a:lnTo>
                <a:lnTo>
                  <a:pt x="3932239" y="786448"/>
                </a:lnTo>
                <a:lnTo>
                  <a:pt x="0" y="7864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928985" y="1009650"/>
            <a:ext cx="9572030" cy="12598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360"/>
              </a:lnSpc>
            </a:pPr>
            <a:r>
              <a:rPr lang="en-US" sz="7400" b="true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</a:t>
            </a:r>
            <a:r>
              <a:rPr lang="en-US" b="true" sz="7400">
                <a:solidFill>
                  <a:srgbClr val="004A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aster Your Mindset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871603" y="11164570"/>
            <a:ext cx="7686794" cy="19799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20"/>
              </a:lnSpc>
            </a:pPr>
            <a:r>
              <a:rPr lang="en-US" sz="3800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Your</a:t>
            </a:r>
            <a:r>
              <a:rPr lang="en-US" sz="3800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 mindset is your superpower</a:t>
            </a:r>
          </a:p>
          <a:p>
            <a:pPr algn="ctr">
              <a:lnSpc>
                <a:spcPts val="5320"/>
              </a:lnSpc>
            </a:pPr>
          </a:p>
          <a:p>
            <a:pPr algn="ctr">
              <a:lnSpc>
                <a:spcPts val="5320"/>
              </a:lnSpc>
            </a:p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DAGin9e8-dU</dc:identifier>
  <dcterms:modified xsi:type="dcterms:W3CDTF">2011-08-01T06:04:30Z</dcterms:modified>
  <cp:revision>1</cp:revision>
  <dc:title>Drowning in to-dos? Here’s your life raft: 25 ways to get things DONE</dc:title>
</cp:coreProperties>
</file>